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93" r:id="rId3"/>
    <p:sldId id="294" r:id="rId4"/>
    <p:sldId id="310" r:id="rId5"/>
    <p:sldId id="311" r:id="rId6"/>
    <p:sldId id="284" r:id="rId7"/>
    <p:sldId id="285" r:id="rId8"/>
    <p:sldId id="305" r:id="rId9"/>
    <p:sldId id="286" r:id="rId10"/>
    <p:sldId id="287" r:id="rId11"/>
    <p:sldId id="288" r:id="rId12"/>
    <p:sldId id="289" r:id="rId13"/>
    <p:sldId id="290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91" r:id="rId24"/>
    <p:sldId id="292" r:id="rId25"/>
    <p:sldId id="307" r:id="rId26"/>
    <p:sldId id="30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107" d="100"/>
          <a:sy n="107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jp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Ff525Nx34o" TargetMode="External"/><Relationship Id="rId13" Type="http://schemas.openxmlformats.org/officeDocument/2006/relationships/hyperlink" Target="https://es.wikipedia.org/wiki/Evoluci%C3%B3n_humana" TargetMode="External"/><Relationship Id="rId3" Type="http://schemas.openxmlformats.org/officeDocument/2006/relationships/hyperlink" Target="https://www.significados.com/conocimiento/" TargetMode="External"/><Relationship Id="rId7" Type="http://schemas.openxmlformats.org/officeDocument/2006/relationships/hyperlink" Target="https://www.significados.com/razonamiento/" TargetMode="External"/><Relationship Id="rId12" Type="http://schemas.openxmlformats.org/officeDocument/2006/relationships/hyperlink" Target="https://es.wikipedia.org/wiki/Neuralink" TargetMode="External"/><Relationship Id="rId2" Type="http://schemas.openxmlformats.org/officeDocument/2006/relationships/hyperlink" Target="https://www.slidescarnival.com/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andelavida.com/sucede-cerebro-cuando-aprendemos" TargetMode="External"/><Relationship Id="rId11" Type="http://schemas.openxmlformats.org/officeDocument/2006/relationships/hyperlink" Target="https://sobrehistoria.com/homo-sapiens/" TargetMode="External"/><Relationship Id="rId5" Type="http://schemas.openxmlformats.org/officeDocument/2006/relationships/hyperlink" Target="https://www.significados.com/cognicion/" TargetMode="External"/><Relationship Id="rId10" Type="http://schemas.openxmlformats.org/officeDocument/2006/relationships/hyperlink" Target="https://www.youtube.com/channel/UCjFjqVzbQxwaVbR1EI5saJA/videos" TargetMode="External"/><Relationship Id="rId4" Type="http://schemas.openxmlformats.org/officeDocument/2006/relationships/hyperlink" Target="https://www.educaciontrespuntocero.com/noticias/estos-son-los-modelos-y-estilos-de-aprendizaje/110425.html" TargetMode="External"/><Relationship Id="rId9" Type="http://schemas.openxmlformats.org/officeDocument/2006/relationships/hyperlink" Target="https://www.youtube.com/watch?v=-JkDqB2gvW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1109014" y="204064"/>
            <a:ext cx="2904846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Pedagogía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315637" y="1303165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la ciencia de la educación </a:t>
            </a:r>
            <a:endParaRPr lang="es-MX" dirty="0"/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358505" y="1834888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b="11560"/>
          <a:stretch/>
        </p:blipFill>
        <p:spPr>
          <a:xfrm>
            <a:off x="7295309" y="0"/>
            <a:ext cx="4166962" cy="6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Educación/ Educare= dirigir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1976139"/>
            <a:ext cx="7200551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7B29EA-4AE0-CA4A-87CC-F7319DDD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4" y="2609888"/>
            <a:ext cx="7166532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/>
              <a:t>Historia de la educación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EAC4B9-F975-394B-9AA5-016A44F6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9" y="237907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13" y="746620"/>
            <a:ext cx="2939397" cy="255208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69" y="3788767"/>
            <a:ext cx="4311763" cy="1873989"/>
          </a:xfrm>
          <a:prstGeom prst="rect">
            <a:avLst/>
          </a:prstGeom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103927" y="1124125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1">
            <a:extLst>
              <a:ext uri="{FF2B5EF4-FFF2-40B4-BE49-F238E27FC236}">
                <a16:creationId xmlns:a16="http://schemas.microsoft.com/office/drawing/2014/main" id="{4F7F3D8E-40B4-0540-BDFD-49C35E13A30C}"/>
              </a:ext>
            </a:extLst>
          </p:cNvPr>
          <p:cNvSpPr/>
          <p:nvPr/>
        </p:nvSpPr>
        <p:spPr>
          <a:xfrm>
            <a:off x="6768103" y="1357903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2">
            <a:extLst>
              <a:ext uri="{FF2B5EF4-FFF2-40B4-BE49-F238E27FC236}">
                <a16:creationId xmlns:a16="http://schemas.microsoft.com/office/drawing/2014/main" id="{78B5E79C-A1D4-3C40-B774-F3533F10D949}"/>
              </a:ext>
            </a:extLst>
          </p:cNvPr>
          <p:cNvSpPr/>
          <p:nvPr/>
        </p:nvSpPr>
        <p:spPr>
          <a:xfrm rot="8474688">
            <a:off x="4637031" y="3053203"/>
            <a:ext cx="4045859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18" y="169979"/>
            <a:ext cx="6764400" cy="839424"/>
          </a:xfrm>
        </p:spPr>
        <p:txBody>
          <a:bodyPr/>
          <a:lstStyle/>
          <a:p>
            <a:r>
              <a:rPr lang="en-US" sz="4000" dirty="0"/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5" y="511728"/>
            <a:ext cx="2785536" cy="2575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964896"/>
            <a:ext cx="3332832" cy="1876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58" y="1903180"/>
            <a:ext cx="3330784" cy="2355340"/>
          </a:xfrm>
          <a:prstGeom prst="rect">
            <a:avLst/>
          </a:prstGeom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782208" y="4376588"/>
            <a:ext cx="41432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 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9">
            <a:extLst>
              <a:ext uri="{FF2B5EF4-FFF2-40B4-BE49-F238E27FC236}">
                <a16:creationId xmlns:a16="http://schemas.microsoft.com/office/drawing/2014/main" id="{E1AD3B98-EEC9-1547-8C2A-B79B4BA2D91A}"/>
              </a:ext>
            </a:extLst>
          </p:cNvPr>
          <p:cNvSpPr/>
          <p:nvPr/>
        </p:nvSpPr>
        <p:spPr>
          <a:xfrm>
            <a:off x="6993510" y="2089993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Maneras erróneos de medir la inteligencia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1" y="1512645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1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6033305" y="2097236"/>
            <a:ext cx="1077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4703856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4989431"/>
            <a:ext cx="4311942" cy="372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19157" y="4577417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253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i="1" dirty="0"/>
              <a:t>“Los test de inteligencia, bien podrían medir la capacidad de resolver los test de inteligencia de las personas.” -</a:t>
            </a:r>
            <a:r>
              <a:rPr lang="es-ES" sz="1400" i="1" dirty="0" err="1"/>
              <a:t>Michio</a:t>
            </a:r>
            <a:r>
              <a:rPr lang="es-ES" sz="1400" i="1" dirty="0"/>
              <a:t> </a:t>
            </a:r>
            <a:r>
              <a:rPr lang="es-ES" sz="1400" i="1" dirty="0" err="1"/>
              <a:t>Kaku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Buen desarrollo mental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13" y="1799438"/>
            <a:ext cx="3288747" cy="1973248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71" y="3772686"/>
            <a:ext cx="3157406" cy="1673425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7" y="2143125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4A23E-D749-094A-A6B9-6C5D6723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0" y="360453"/>
            <a:ext cx="1384300" cy="223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C9FAA-B967-3D47-AD62-9D9B9E6F7F0E}"/>
              </a:ext>
            </a:extLst>
          </p:cNvPr>
          <p:cNvSpPr txBox="1"/>
          <p:nvPr/>
        </p:nvSpPr>
        <p:spPr>
          <a:xfrm>
            <a:off x="188026" y="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Australopithecus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F9DE-D177-014E-A0A7-01E6FCAFDCEA}"/>
              </a:ext>
            </a:extLst>
          </p:cNvPr>
          <p:cNvSpPr txBox="1"/>
          <p:nvPr/>
        </p:nvSpPr>
        <p:spPr>
          <a:xfrm>
            <a:off x="66754" y="2569031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Volumen cerebral</a:t>
            </a:r>
            <a:r>
              <a:rPr lang="en-US" dirty="0"/>
              <a:t>:</a:t>
            </a:r>
          </a:p>
          <a:p>
            <a:r>
              <a:rPr lang="en-US" dirty="0"/>
              <a:t>450 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25D7F-826A-5F4B-950D-410F473F106F}"/>
              </a:ext>
            </a:extLst>
          </p:cNvPr>
          <p:cNvSpPr txBox="1"/>
          <p:nvPr/>
        </p:nvSpPr>
        <p:spPr>
          <a:xfrm>
            <a:off x="66753" y="3241187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3.9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465ED-F4CD-1A48-9C89-C552B8ED6E14}"/>
              </a:ext>
            </a:extLst>
          </p:cNvPr>
          <p:cNvSpPr txBox="1"/>
          <p:nvPr/>
        </p:nvSpPr>
        <p:spPr>
          <a:xfrm>
            <a:off x="66753" y="4190342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Instrumentos</a:t>
            </a:r>
            <a:r>
              <a:rPr lang="en-US" dirty="0"/>
              <a:t> para </a:t>
            </a:r>
            <a:r>
              <a:rPr lang="en-US" dirty="0" err="1"/>
              <a:t>cortar</a:t>
            </a:r>
            <a:r>
              <a:rPr lang="en-US" dirty="0"/>
              <a:t> la carne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E7728-CEB3-DD4F-B0B6-2EAFF097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3" y="5139497"/>
            <a:ext cx="2033199" cy="162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38471-C55E-A24E-AFFC-11DCED0A37A6}"/>
              </a:ext>
            </a:extLst>
          </p:cNvPr>
          <p:cNvSpPr txBox="1"/>
          <p:nvPr/>
        </p:nvSpPr>
        <p:spPr>
          <a:xfrm>
            <a:off x="2600162" y="-8879"/>
            <a:ext cx="227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habilis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B0A49B-E162-E246-816B-41B36989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62" y="332774"/>
            <a:ext cx="963384" cy="22309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3A7837-F683-EA4E-8919-D57B44596931}"/>
              </a:ext>
            </a:extLst>
          </p:cNvPr>
          <p:cNvSpPr txBox="1"/>
          <p:nvPr/>
        </p:nvSpPr>
        <p:spPr>
          <a:xfrm>
            <a:off x="2458192" y="2597603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1.400-1.450 cm³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8D5EE-5A14-4249-9777-C439693B80E2}"/>
              </a:ext>
            </a:extLst>
          </p:cNvPr>
          <p:cNvSpPr txBox="1"/>
          <p:nvPr/>
        </p:nvSpPr>
        <p:spPr>
          <a:xfrm>
            <a:off x="2241083" y="3243722"/>
            <a:ext cx="235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1.9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96385-3043-5646-93AD-F1321DD0B428}"/>
              </a:ext>
            </a:extLst>
          </p:cNvPr>
          <p:cNvSpPr txBox="1"/>
          <p:nvPr/>
        </p:nvSpPr>
        <p:spPr>
          <a:xfrm>
            <a:off x="2279070" y="4190342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Puntas</a:t>
            </a:r>
            <a:r>
              <a:rPr lang="en-US" dirty="0"/>
              <a:t> de </a:t>
            </a:r>
            <a:r>
              <a:rPr lang="en-US" dirty="0" err="1"/>
              <a:t>flecha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BDEB3A-DEA5-6941-819E-AD277E23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319" y="5113672"/>
            <a:ext cx="1925671" cy="1233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5B030C-9FA8-9C44-9A41-3E309CFD3D51}"/>
              </a:ext>
            </a:extLst>
          </p:cNvPr>
          <p:cNvSpPr txBox="1"/>
          <p:nvPr/>
        </p:nvSpPr>
        <p:spPr>
          <a:xfrm>
            <a:off x="4687369" y="-26092"/>
            <a:ext cx="15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erectus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2C0E32-9741-4548-B729-43034C5AA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82" y="332774"/>
            <a:ext cx="1023599" cy="21135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4D1075-5EA6-3247-A2C4-3B559BC8A24B}"/>
              </a:ext>
            </a:extLst>
          </p:cNvPr>
          <p:cNvSpPr txBox="1"/>
          <p:nvPr/>
        </p:nvSpPr>
        <p:spPr>
          <a:xfrm>
            <a:off x="4376990" y="2563768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880 cm³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34CBF-ED79-1240-942A-8C4D8BA90BFB}"/>
              </a:ext>
            </a:extLst>
          </p:cNvPr>
          <p:cNvSpPr txBox="1"/>
          <p:nvPr/>
        </p:nvSpPr>
        <p:spPr>
          <a:xfrm>
            <a:off x="4376990" y="3186237"/>
            <a:ext cx="235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1.8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A780E8-4A07-D947-8805-C9E2CCFA6E0B}"/>
              </a:ext>
            </a:extLst>
          </p:cNvPr>
          <p:cNvSpPr txBox="1"/>
          <p:nvPr/>
        </p:nvSpPr>
        <p:spPr>
          <a:xfrm>
            <a:off x="4549237" y="4184929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Hacha</a:t>
            </a:r>
            <a:r>
              <a:rPr lang="en-US" dirty="0"/>
              <a:t> para la carne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BD99E-78C1-5B4A-924E-55CE0119C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369" y="5113672"/>
            <a:ext cx="1856508" cy="1556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B2AF9D-89B1-F84A-8906-CEB055FFD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79" y="493431"/>
            <a:ext cx="1011208" cy="19334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102125-A3D5-A746-A0A3-A750147734DF}"/>
              </a:ext>
            </a:extLst>
          </p:cNvPr>
          <p:cNvSpPr txBox="1"/>
          <p:nvPr/>
        </p:nvSpPr>
        <p:spPr>
          <a:xfrm>
            <a:off x="6600629" y="-110209"/>
            <a:ext cx="15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sapiens Neanderthals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F172D-9E6B-E64F-8A77-C8E9A9876FEF}"/>
              </a:ext>
            </a:extLst>
          </p:cNvPr>
          <p:cNvSpPr txBox="1"/>
          <p:nvPr/>
        </p:nvSpPr>
        <p:spPr>
          <a:xfrm>
            <a:off x="6544829" y="2551837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1500 cm³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85D498-40E0-564F-BC62-52093A0D26D7}"/>
              </a:ext>
            </a:extLst>
          </p:cNvPr>
          <p:cNvSpPr txBox="1"/>
          <p:nvPr/>
        </p:nvSpPr>
        <p:spPr>
          <a:xfrm>
            <a:off x="6600629" y="3223918"/>
            <a:ext cx="235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230 mil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5E374-4AC7-5D43-A864-FE8C2D05C239}"/>
              </a:ext>
            </a:extLst>
          </p:cNvPr>
          <p:cNvSpPr txBox="1"/>
          <p:nvPr/>
        </p:nvSpPr>
        <p:spPr>
          <a:xfrm>
            <a:off x="8736536" y="4328841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armas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4AB862-2E9A-7240-9801-64BDCD450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8355" y="5206651"/>
            <a:ext cx="1365250" cy="1492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BD89EE-1429-F044-B001-61C0AF749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0138" y="563309"/>
            <a:ext cx="1151228" cy="18635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F811ED-E49A-8A40-923D-4701839BA2E1}"/>
              </a:ext>
            </a:extLst>
          </p:cNvPr>
          <p:cNvSpPr txBox="1"/>
          <p:nvPr/>
        </p:nvSpPr>
        <p:spPr>
          <a:xfrm>
            <a:off x="8513889" y="-12210"/>
            <a:ext cx="299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Homo sapiens sapiens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DDA00-C70F-6C4A-AB69-FC21A1364AA1}"/>
              </a:ext>
            </a:extLst>
          </p:cNvPr>
          <p:cNvSpPr txBox="1"/>
          <p:nvPr/>
        </p:nvSpPr>
        <p:spPr>
          <a:xfrm>
            <a:off x="8753513" y="2507484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1600 cm³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5F344F-147E-B743-A925-8A45CA4020F8}"/>
              </a:ext>
            </a:extLst>
          </p:cNvPr>
          <p:cNvSpPr txBox="1"/>
          <p:nvPr/>
        </p:nvSpPr>
        <p:spPr>
          <a:xfrm>
            <a:off x="8736536" y="3324736"/>
            <a:ext cx="235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200 mil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CFB5BF-0034-1E42-A755-B8E856649849}"/>
              </a:ext>
            </a:extLst>
          </p:cNvPr>
          <p:cNvSpPr txBox="1"/>
          <p:nvPr/>
        </p:nvSpPr>
        <p:spPr>
          <a:xfrm>
            <a:off x="6696277" y="4319452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Alisador</a:t>
            </a:r>
            <a:r>
              <a:rPr lang="en-US" dirty="0"/>
              <a:t> de </a:t>
            </a:r>
            <a:r>
              <a:rPr lang="en-US" dirty="0" err="1"/>
              <a:t>cuero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DD55C6-ACCE-134A-9A07-08FEB28E6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3049" y="5148403"/>
            <a:ext cx="1911927" cy="1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0F20-767A-BE45-A348-215FCD4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57" y="106223"/>
            <a:ext cx="6784800" cy="570671"/>
          </a:xfrm>
        </p:spPr>
        <p:txBody>
          <a:bodyPr/>
          <a:lstStyle/>
          <a:p>
            <a:r>
              <a:rPr lang="en-US" sz="4000" dirty="0" err="1"/>
              <a:t>Avances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la </a:t>
            </a:r>
            <a:r>
              <a:rPr lang="en-US" sz="4000" dirty="0" err="1"/>
              <a:t>inteligencia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428-23E9-C34A-9683-5A3B6E44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3" y="2506683"/>
            <a:ext cx="19177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5DA8-141E-7145-BFB1-F1F8EC7D1288}"/>
              </a:ext>
            </a:extLst>
          </p:cNvPr>
          <p:cNvSpPr txBox="1"/>
          <p:nvPr/>
        </p:nvSpPr>
        <p:spPr>
          <a:xfrm>
            <a:off x="3313216" y="2192953"/>
            <a:ext cx="602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Neuralink</a:t>
            </a:r>
            <a:r>
              <a:rPr lang="en-US" dirty="0"/>
              <a:t> es una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norteamericana</a:t>
            </a:r>
            <a:r>
              <a:rPr lang="en-US" dirty="0"/>
              <a:t> de </a:t>
            </a:r>
            <a:r>
              <a:rPr lang="en-US" dirty="0" err="1"/>
              <a:t>neurotecnología</a:t>
            </a:r>
            <a:r>
              <a:rPr lang="en-US" dirty="0"/>
              <a:t> </a:t>
            </a:r>
            <a:r>
              <a:rPr lang="en-US" dirty="0" err="1"/>
              <a:t>fundada</a:t>
            </a:r>
            <a:r>
              <a:rPr lang="en-US" dirty="0"/>
              <a:t> por Elon Musk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ocho</a:t>
            </a:r>
            <a:r>
              <a:rPr lang="en-US" dirty="0"/>
              <a:t> </a:t>
            </a:r>
            <a:r>
              <a:rPr lang="en-US" dirty="0" err="1"/>
              <a:t>socios</a:t>
            </a:r>
            <a:r>
              <a:rPr lang="en-US" dirty="0"/>
              <a:t>, para el </a:t>
            </a:r>
            <a:r>
              <a:rPr lang="en-US" dirty="0" err="1"/>
              <a:t>desarrollo</a:t>
            </a:r>
            <a:r>
              <a:rPr lang="en-US" dirty="0"/>
              <a:t> de interfaces </a:t>
            </a:r>
            <a:r>
              <a:rPr lang="en-US" dirty="0" err="1"/>
              <a:t>cerebro-computadora</a:t>
            </a:r>
            <a:r>
              <a:rPr lang="en-US" dirty="0"/>
              <a:t> </a:t>
            </a:r>
            <a:r>
              <a:rPr lang="en-US" dirty="0" err="1"/>
              <a:t>implantables</a:t>
            </a:r>
            <a:r>
              <a:rPr lang="en-US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36CF0-DC6C-3A45-A795-39B0175F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84" y="3830077"/>
            <a:ext cx="4751944" cy="28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5649-F74C-034B-AB85-31B84057F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33" y="165599"/>
            <a:ext cx="6784800" cy="7013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C620D-520B-AE40-9A4C-EE1D63E8B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6616" y="1817455"/>
            <a:ext cx="6784800" cy="10464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¿Como la </a:t>
            </a:r>
            <a:r>
              <a:rPr lang="en-US" sz="2400" dirty="0" err="1">
                <a:solidFill>
                  <a:schemeClr val="tx1"/>
                </a:solidFill>
              </a:rPr>
              <a:t>ciencia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en</a:t>
            </a:r>
            <a:r>
              <a:rPr lang="en-US" sz="2400" dirty="0">
                <a:solidFill>
                  <a:schemeClr val="tx1"/>
                </a:solidFill>
              </a:rPr>
              <a:t> el </a:t>
            </a:r>
            <a:r>
              <a:rPr lang="en-US" sz="2400" dirty="0" err="1">
                <a:solidFill>
                  <a:schemeClr val="tx1"/>
                </a:solidFill>
              </a:rPr>
              <a:t>futuro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ayudará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aumentar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nuestra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inteligencia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B60D8-214D-1F46-8714-8143CE5D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48" y="3221294"/>
            <a:ext cx="5846536" cy="34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E4F1-29BA-0541-8207-35EE253BD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685" y="260602"/>
            <a:ext cx="6784800" cy="725050"/>
          </a:xfrm>
        </p:spPr>
        <p:txBody>
          <a:bodyPr/>
          <a:lstStyle/>
          <a:p>
            <a:r>
              <a:rPr lang="en-US" dirty="0"/>
              <a:t>Referencias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8A621-1CC8-C840-92A9-3297F451E3CA}"/>
              </a:ext>
            </a:extLst>
          </p:cNvPr>
          <p:cNvSpPr txBox="1"/>
          <p:nvPr/>
        </p:nvSpPr>
        <p:spPr>
          <a:xfrm>
            <a:off x="1258784" y="1508166"/>
            <a:ext cx="103315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Plantillas</a:t>
            </a:r>
            <a:r>
              <a:rPr lang="en-US" dirty="0"/>
              <a:t> de </a:t>
            </a:r>
            <a:r>
              <a:rPr lang="en-US" dirty="0" err="1"/>
              <a:t>presentacion</a:t>
            </a:r>
            <a:r>
              <a:rPr lang="en-US" dirty="0"/>
              <a:t>: Slides Carnival - </a:t>
            </a:r>
            <a:r>
              <a:rPr lang="en-US" dirty="0">
                <a:hlinkClick r:id="rId2"/>
              </a:rPr>
              <a:t>https://www.slidescarnival.com/es</a:t>
            </a:r>
            <a:endParaRPr lang="en-US" dirty="0"/>
          </a:p>
          <a:p>
            <a:r>
              <a:rPr lang="en-US" dirty="0">
                <a:hlinkClick r:id="rId3"/>
              </a:rPr>
              <a:t>Https://www.significados.com/conocimiento/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https://www.educaciontrespuntocero.com/noticias/estos-son-los-modelos-y-estilos-de-aprendizaje/110425.html</a:t>
            </a:r>
            <a:endParaRPr lang="en-US" dirty="0"/>
          </a:p>
          <a:p>
            <a:r>
              <a:rPr lang="en-US" dirty="0">
                <a:hlinkClick r:id="rId5"/>
              </a:rPr>
              <a:t>https://www.significados.com/cognicion/</a:t>
            </a:r>
            <a:endParaRPr lang="en-US" dirty="0"/>
          </a:p>
          <a:p>
            <a:r>
              <a:rPr lang="en-US" dirty="0">
                <a:hlinkClick r:id="rId6"/>
              </a:rPr>
              <a:t>http://www.fandelavida.com/sucede-cerebro-cuando-aprendemos</a:t>
            </a:r>
            <a:endParaRPr lang="en-US" dirty="0"/>
          </a:p>
          <a:p>
            <a:r>
              <a:rPr lang="en-US" dirty="0">
                <a:hlinkClick r:id="rId7"/>
              </a:rPr>
              <a:t>https://www.significados.com/razonamiento/</a:t>
            </a:r>
            <a:endParaRPr lang="en-US" dirty="0"/>
          </a:p>
          <a:p>
            <a:r>
              <a:rPr lang="en-US" dirty="0">
                <a:hlinkClick r:id="rId8"/>
              </a:rPr>
              <a:t>https://www.youtube.com/watch?v=QFf525Nx34o</a:t>
            </a:r>
            <a:endParaRPr lang="en-US" dirty="0"/>
          </a:p>
          <a:p>
            <a:r>
              <a:rPr lang="en-US" dirty="0"/>
              <a:t>AGIL MENTE, </a:t>
            </a:r>
            <a:r>
              <a:rPr lang="en-US" dirty="0" err="1"/>
              <a:t>Stanislao</a:t>
            </a:r>
            <a:r>
              <a:rPr lang="en-US" dirty="0"/>
              <a:t> Bachrach</a:t>
            </a:r>
          </a:p>
          <a:p>
            <a:r>
              <a:rPr lang="en-US" dirty="0">
                <a:hlinkClick r:id="rId9"/>
              </a:rPr>
              <a:t>https://www.youtube.com/watch?v=-JkDqB2gvW4</a:t>
            </a:r>
            <a:endParaRPr lang="en-US" dirty="0"/>
          </a:p>
          <a:p>
            <a:r>
              <a:rPr lang="en-US" dirty="0">
                <a:hlinkClick r:id="rId10"/>
              </a:rPr>
              <a:t>https://www.youtube.com/channel/UCjFjqVzbQxwaVbR1EI5saJA/videos</a:t>
            </a:r>
            <a:endParaRPr lang="en-US" dirty="0"/>
          </a:p>
          <a:p>
            <a:r>
              <a:rPr lang="en-US" dirty="0">
                <a:hlinkClick r:id="rId11"/>
              </a:rPr>
              <a:t>https://sobrehistoria.com/homo-sapiens/</a:t>
            </a:r>
            <a:endParaRPr lang="en-US" dirty="0"/>
          </a:p>
          <a:p>
            <a:r>
              <a:rPr lang="en-US" dirty="0">
                <a:hlinkClick r:id="rId12"/>
              </a:rPr>
              <a:t>https://es.wikipedia.org/wiki/Neuralink</a:t>
            </a:r>
            <a:endParaRPr lang="en-US" dirty="0"/>
          </a:p>
          <a:p>
            <a:r>
              <a:rPr lang="en-US" dirty="0">
                <a:hlinkClick r:id="rId13"/>
              </a:rPr>
              <a:t>https://es.wikipedia.org</a:t>
            </a:r>
            <a:r>
              <a:rPr lang="en-US">
                <a:hlinkClick r:id="rId13"/>
              </a:rPr>
              <a:t>/wiki/Evoluci%C3%B3n_humana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4" y="324358"/>
            <a:ext cx="6764400" cy="875050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lang="es-ES_tradnl" sz="4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6" y="2510393"/>
            <a:ext cx="364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0FA7-20E7-EE4E-AA65-7BA7EA3F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421" y="2105656"/>
            <a:ext cx="6764400" cy="1546400"/>
          </a:xfrm>
        </p:spPr>
        <p:txBody>
          <a:bodyPr/>
          <a:lstStyle/>
          <a:p>
            <a:r>
              <a:rPr lang="en-US" sz="2400" dirty="0"/>
              <a:t>Es la </a:t>
            </a:r>
            <a:r>
              <a:rPr lang="en-US" sz="2400" dirty="0" err="1"/>
              <a:t>capacidad</a:t>
            </a:r>
            <a:r>
              <a:rPr lang="en-US" sz="2400" dirty="0"/>
              <a:t> del hombre para </a:t>
            </a:r>
            <a:r>
              <a:rPr lang="en-US" sz="2400" dirty="0" err="1"/>
              <a:t>comprender</a:t>
            </a:r>
            <a:r>
              <a:rPr lang="en-US" sz="2400" dirty="0"/>
              <a:t> por medio de la </a:t>
            </a:r>
            <a:r>
              <a:rPr lang="en-US" sz="2400" dirty="0" err="1"/>
              <a:t>razón</a:t>
            </a:r>
            <a:r>
              <a:rPr lang="en-US" sz="2400" dirty="0"/>
              <a:t> El </a:t>
            </a:r>
            <a:r>
              <a:rPr lang="en-US" sz="2400" dirty="0" err="1"/>
              <a:t>conocimiento</a:t>
            </a:r>
            <a:r>
              <a:rPr lang="en-US" sz="2400" dirty="0"/>
              <a:t> se </a:t>
            </a:r>
            <a:r>
              <a:rPr lang="en-US" sz="2400" dirty="0" err="1"/>
              <a:t>origina</a:t>
            </a:r>
            <a:r>
              <a:rPr lang="en-US" sz="2400" dirty="0"/>
              <a:t> a </a:t>
            </a:r>
            <a:r>
              <a:rPr lang="en-US" sz="2400" dirty="0" err="1"/>
              <a:t>través</a:t>
            </a:r>
            <a:r>
              <a:rPr lang="en-US" sz="2400" dirty="0"/>
              <a:t> de la </a:t>
            </a:r>
            <a:r>
              <a:rPr lang="en-US" sz="2400" dirty="0" err="1"/>
              <a:t>percepción</a:t>
            </a:r>
            <a:r>
              <a:rPr lang="en-US" sz="2400" dirty="0"/>
              <a:t> sensorial, </a:t>
            </a:r>
            <a:r>
              <a:rPr lang="en-US" sz="2400" dirty="0" err="1"/>
              <a:t>luego</a:t>
            </a:r>
            <a:r>
              <a:rPr lang="en-US" sz="2400" dirty="0"/>
              <a:t> al </a:t>
            </a:r>
            <a:r>
              <a:rPr lang="en-US" sz="2400" dirty="0" err="1"/>
              <a:t>entendimiento</a:t>
            </a:r>
            <a:r>
              <a:rPr lang="en-US" sz="2400" dirty="0"/>
              <a:t> y </a:t>
            </a:r>
            <a:r>
              <a:rPr lang="en-US" sz="2400" dirty="0" err="1"/>
              <a:t>finaliza</a:t>
            </a:r>
            <a:r>
              <a:rPr lang="en-US" sz="2400" dirty="0"/>
              <a:t> La </a:t>
            </a:r>
            <a:r>
              <a:rPr lang="en-US" sz="2400" dirty="0" err="1"/>
              <a:t>razón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5D44D-25BA-AC45-8819-ACBDFFD9D22C}"/>
              </a:ext>
            </a:extLst>
          </p:cNvPr>
          <p:cNvSpPr txBox="1"/>
          <p:nvPr/>
        </p:nvSpPr>
        <p:spPr>
          <a:xfrm>
            <a:off x="285008" y="201880"/>
            <a:ext cx="413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Conocimiento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9637-ED53-8D41-B929-93F67DF4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652056"/>
            <a:ext cx="5017325" cy="30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C166-C950-CB41-9FBD-CCD7AA145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950" y="2176909"/>
            <a:ext cx="6764400" cy="1546400"/>
          </a:xfrm>
        </p:spPr>
        <p:txBody>
          <a:bodyPr/>
          <a:lstStyle/>
          <a:p>
            <a:r>
              <a:rPr lang="en-US" sz="2400" dirty="0"/>
              <a:t>Ser </a:t>
            </a:r>
            <a:r>
              <a:rPr lang="en-US" sz="2400" dirty="0" err="1"/>
              <a:t>inteligente</a:t>
            </a:r>
            <a:r>
              <a:rPr lang="en-US" sz="2400" dirty="0"/>
              <a:t> es la </a:t>
            </a:r>
            <a:r>
              <a:rPr lang="en-US" sz="2400" dirty="0" err="1"/>
              <a:t>capacidad</a:t>
            </a:r>
            <a:r>
              <a:rPr lang="en-US" sz="2400" dirty="0"/>
              <a:t> de </a:t>
            </a:r>
            <a:r>
              <a:rPr lang="en-US" sz="2400" dirty="0" err="1"/>
              <a:t>comprender</a:t>
            </a:r>
            <a:r>
              <a:rPr lang="en-US" sz="2400" dirty="0"/>
              <a:t> o </a:t>
            </a:r>
            <a:r>
              <a:rPr lang="en-US" sz="2400" dirty="0" err="1"/>
              <a:t>entender</a:t>
            </a:r>
            <a:r>
              <a:rPr lang="en-US" sz="2400" dirty="0"/>
              <a:t> </a:t>
            </a:r>
            <a:r>
              <a:rPr lang="en-US" sz="2400" dirty="0" err="1"/>
              <a:t>algo</a:t>
            </a:r>
            <a:r>
              <a:rPr lang="en-US" sz="2400" dirty="0"/>
              <a:t> y saber </a:t>
            </a:r>
            <a:r>
              <a:rPr lang="en-US" sz="2400" dirty="0" err="1"/>
              <a:t>mucho</a:t>
            </a:r>
            <a:r>
              <a:rPr lang="en-US" sz="2400" dirty="0"/>
              <a:t> es </a:t>
            </a:r>
            <a:r>
              <a:rPr lang="en-US" sz="2400" dirty="0" err="1"/>
              <a:t>tener</a:t>
            </a:r>
            <a:r>
              <a:rPr lang="en-US" sz="2400" dirty="0"/>
              <a:t> el </a:t>
            </a:r>
            <a:r>
              <a:rPr lang="en-US" sz="2400" dirty="0" err="1"/>
              <a:t>conocimiento</a:t>
            </a:r>
            <a:r>
              <a:rPr lang="en-US" sz="2400" dirty="0"/>
              <a:t> de </a:t>
            </a:r>
            <a:r>
              <a:rPr lang="en-US" sz="2400" dirty="0" err="1"/>
              <a:t>muchas</a:t>
            </a:r>
            <a:r>
              <a:rPr lang="en-US" sz="2400" dirty="0"/>
              <a:t> </a:t>
            </a:r>
            <a:r>
              <a:rPr lang="en-US" sz="2400" dirty="0" err="1"/>
              <a:t>cosas</a:t>
            </a:r>
            <a:r>
              <a:rPr lang="en-US" sz="2400" dirty="0"/>
              <a:t> Pero no del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realizarlas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C1CB1-84CF-AC4A-B334-613D10973CD5}"/>
              </a:ext>
            </a:extLst>
          </p:cNvPr>
          <p:cNvSpPr txBox="1"/>
          <p:nvPr/>
        </p:nvSpPr>
        <p:spPr>
          <a:xfrm>
            <a:off x="712519" y="308758"/>
            <a:ext cx="8407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Diferencias</a:t>
            </a:r>
            <a:r>
              <a:rPr lang="en-US" sz="4000" dirty="0"/>
              <a:t> entre ser </a:t>
            </a:r>
            <a:r>
              <a:rPr lang="en-US" sz="4000" dirty="0" err="1"/>
              <a:t>inteligente</a:t>
            </a:r>
            <a:r>
              <a:rPr lang="en-US" sz="4000" dirty="0"/>
              <a:t> y saber </a:t>
            </a:r>
            <a:r>
              <a:rPr lang="en-US" sz="4000" dirty="0" err="1"/>
              <a:t>mucho</a:t>
            </a:r>
            <a:r>
              <a:rPr lang="en-US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6F041-9429-9244-8915-11EBEDED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50" y="3723309"/>
            <a:ext cx="4142380" cy="25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1536570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Cognición</a:t>
            </a:r>
            <a:b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47" y="2254688"/>
            <a:ext cx="4168159" cy="27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>
            <a:extLst>
              <a:ext uri="{FF2B5EF4-FFF2-40B4-BE49-F238E27FC236}">
                <a16:creationId xmlns:a16="http://schemas.microsoft.com/office/drawing/2014/main" id="{8320243A-D3D7-F244-9A00-B326B435CBA4}"/>
              </a:ext>
            </a:extLst>
          </p:cNvPr>
          <p:cNvSpPr/>
          <p:nvPr/>
        </p:nvSpPr>
        <p:spPr>
          <a:xfrm>
            <a:off x="670420" y="850955"/>
            <a:ext cx="4345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PLASTICIDAD NEURONAL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87E1D344-FDE9-BB47-AADD-9BB0BDB51375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209F-265D-1A45-BD35-09108ADD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67" y="2089150"/>
            <a:ext cx="288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/>
              <a:t>¿Qué sucede en nuestro cerebro cuando aprendemos?</a:t>
            </a:r>
            <a:endParaRPr lang="es-MX" sz="4000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900</Words>
  <Application>Microsoft Macintosh PowerPoint</Application>
  <PresentationFormat>Widescreen</PresentationFormat>
  <Paragraphs>102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Intelectual</vt:lpstr>
      <vt:lpstr>Inteligencia</vt:lpstr>
      <vt:lpstr>Desarrollo Intelectual</vt:lpstr>
      <vt:lpstr>Es la capacidad del hombre para comprender por medio de la razón El conocimiento se origina a través de la percepción sensorial, luego al entendimiento y finaliza La razón</vt:lpstr>
      <vt:lpstr>Ser inteligente es la capacidad de comprender o entender algo y saber mucho es tener el conocimiento de muchas cosas Pero no del como realizarlas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Avances en la inteligencia</vt:lpstr>
      <vt:lpstr>Conclusion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Microsoft Office User</cp:lastModifiedBy>
  <cp:revision>26</cp:revision>
  <dcterms:created xsi:type="dcterms:W3CDTF">2019-10-20T18:16:13Z</dcterms:created>
  <dcterms:modified xsi:type="dcterms:W3CDTF">2019-10-22T09:21:16Z</dcterms:modified>
</cp:coreProperties>
</file>